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306" r:id="rId9"/>
    <p:sldId id="307" r:id="rId10"/>
    <p:sldId id="263" r:id="rId11"/>
    <p:sldId id="264" r:id="rId12"/>
    <p:sldId id="308" r:id="rId13"/>
    <p:sldId id="309" r:id="rId14"/>
    <p:sldId id="311" r:id="rId15"/>
    <p:sldId id="312" r:id="rId16"/>
    <p:sldId id="310" r:id="rId17"/>
    <p:sldId id="284" r:id="rId18"/>
    <p:sldId id="267" r:id="rId19"/>
    <p:sldId id="272" r:id="rId20"/>
    <p:sldId id="315" r:id="rId21"/>
    <p:sldId id="313" r:id="rId22"/>
    <p:sldId id="314" r:id="rId23"/>
    <p:sldId id="316" r:id="rId24"/>
    <p:sldId id="319" r:id="rId25"/>
    <p:sldId id="320" r:id="rId26"/>
    <p:sldId id="321" r:id="rId27"/>
    <p:sldId id="323" r:id="rId28"/>
    <p:sldId id="324" r:id="rId29"/>
    <p:sldId id="285" r:id="rId30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32"/>
      <p:bold r:id="rId33"/>
      <p:italic r:id="rId34"/>
      <p:boldItalic r:id="rId35"/>
    </p:embeddedFont>
    <p:embeddedFont>
      <p:font typeface="Nunito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52B3C3-2854-4EBB-AEA7-F4AEF7E66CCF}">
  <a:tblStyle styleId="{4052B3C3-2854-4EBB-AEA7-F4AEF7E66C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b7873f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b7873f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45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3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50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17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aee3e9d29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aee3e9d29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01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53c60f382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53c60f382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53c60f38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53c60f38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21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125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82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137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75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5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149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147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549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4cf40678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4cf40678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cf40678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4cf40678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50efd9d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50efd9d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33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65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4" hasCustomPrompt="1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 hasCustomPrompt="1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9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5335638" y="1208325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5335638" y="1575075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2090050" y="2419950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2090050" y="2786700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5"/>
          </p:nvPr>
        </p:nvSpPr>
        <p:spPr>
          <a:xfrm>
            <a:off x="5335638" y="3631575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5335638" y="3998325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accent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2" hasCustomPrompt="1"/>
          </p:nvPr>
        </p:nvSpPr>
        <p:spPr>
          <a:xfrm>
            <a:off x="713183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 idx="3"/>
          </p:nvPr>
        </p:nvSpPr>
        <p:spPr>
          <a:xfrm>
            <a:off x="713175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13175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4" hasCustomPrompt="1"/>
          </p:nvPr>
        </p:nvSpPr>
        <p:spPr>
          <a:xfrm>
            <a:off x="2743380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5"/>
          </p:nvPr>
        </p:nvSpPr>
        <p:spPr>
          <a:xfrm>
            <a:off x="2743372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2743372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7" hasCustomPrompt="1"/>
          </p:nvPr>
        </p:nvSpPr>
        <p:spPr>
          <a:xfrm>
            <a:off x="4773577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8"/>
          </p:nvPr>
        </p:nvSpPr>
        <p:spPr>
          <a:xfrm>
            <a:off x="4773569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9"/>
          </p:nvPr>
        </p:nvSpPr>
        <p:spPr>
          <a:xfrm>
            <a:off x="4773569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13" hasCustomPrompt="1"/>
          </p:nvPr>
        </p:nvSpPr>
        <p:spPr>
          <a:xfrm>
            <a:off x="6803765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14"/>
          </p:nvPr>
        </p:nvSpPr>
        <p:spPr>
          <a:xfrm>
            <a:off x="6803757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5"/>
          </p:nvPr>
        </p:nvSpPr>
        <p:spPr>
          <a:xfrm>
            <a:off x="6803757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9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3966282" y="810321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2"/>
                </a:solidFill>
              </a:rPr>
              <a:t>El problema de la tierra en Colombia vista desde sus reformas agrarias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4080714" y="3377613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Métodos Computacionales para Políticas Públicas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Ana María Gaona Gómez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2022</a:t>
            </a: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0"/>
          <p:cNvSpPr/>
          <p:nvPr/>
        </p:nvSpPr>
        <p:spPr>
          <a:xfrm>
            <a:off x="6390325" y="-15354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 rot="-1248412">
            <a:off x="4825511" y="46607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/>
          <p:nvPr/>
        </p:nvSpPr>
        <p:spPr>
          <a:xfrm rot="-1248538">
            <a:off x="5659579" y="49130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191" name="Google Shape;191;p30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l="45049" r="6009" b="4333"/>
          <a:stretch/>
        </p:blipFill>
        <p:spPr>
          <a:xfrm>
            <a:off x="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 rot="-5401006">
            <a:off x="1267014" y="2472126"/>
            <a:ext cx="5555651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dicen los datos?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Víctimas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title" idx="2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 conflicto armado interno en Colombia 2017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 idx="4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Forzado en los territorios colombianos 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7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Restitución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subTitle" idx="9"/>
          </p:nvPr>
        </p:nvSpPr>
        <p:spPr>
          <a:xfrm>
            <a:off x="6207320" y="3750299"/>
            <a:ext cx="2059500" cy="686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Solicitudes de Restitución de tierra en Colombia</a:t>
            </a:r>
            <a:endParaRPr dirty="0"/>
          </a:p>
        </p:txBody>
      </p:sp>
      <p:grpSp>
        <p:nvGrpSpPr>
          <p:cNvPr id="311" name="Google Shape;311;p37"/>
          <p:cNvGrpSpPr/>
          <p:nvPr/>
        </p:nvGrpSpPr>
        <p:grpSpPr>
          <a:xfrm>
            <a:off x="1401925" y="1412325"/>
            <a:ext cx="1009985" cy="951078"/>
            <a:chOff x="1476613" y="1564725"/>
            <a:chExt cx="1009985" cy="951078"/>
          </a:xfrm>
        </p:grpSpPr>
        <p:sp>
          <p:nvSpPr>
            <p:cNvPr id="312" name="Google Shape;312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4067013" y="1412325"/>
            <a:ext cx="1009985" cy="951078"/>
            <a:chOff x="1476613" y="1564725"/>
            <a:chExt cx="1009985" cy="951078"/>
          </a:xfrm>
        </p:grpSpPr>
        <p:sp>
          <p:nvSpPr>
            <p:cNvPr id="315" name="Google Shape;315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6732113" y="1412325"/>
            <a:ext cx="1009985" cy="951078"/>
            <a:chOff x="1476613" y="1564725"/>
            <a:chExt cx="1009985" cy="951078"/>
          </a:xfrm>
        </p:grpSpPr>
        <p:sp>
          <p:nvSpPr>
            <p:cNvPr id="318" name="Google Shape;318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7"/>
          <p:cNvGrpSpPr/>
          <p:nvPr/>
        </p:nvGrpSpPr>
        <p:grpSpPr>
          <a:xfrm>
            <a:off x="1681679" y="1663198"/>
            <a:ext cx="450470" cy="449325"/>
            <a:chOff x="-20946600" y="3317850"/>
            <a:chExt cx="304825" cy="304050"/>
          </a:xfrm>
        </p:grpSpPr>
        <p:sp>
          <p:nvSpPr>
            <p:cNvPr id="321" name="Google Shape;321;p3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7"/>
          <p:cNvGrpSpPr/>
          <p:nvPr/>
        </p:nvGrpSpPr>
        <p:grpSpPr>
          <a:xfrm>
            <a:off x="4347358" y="1725035"/>
            <a:ext cx="449325" cy="325670"/>
            <a:chOff x="-20571700" y="3722875"/>
            <a:chExt cx="304050" cy="220375"/>
          </a:xfrm>
        </p:grpSpPr>
        <p:sp>
          <p:nvSpPr>
            <p:cNvPr id="328" name="Google Shape;328;p37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336" name="Google Shape;336;p37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7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668;p74">
            <a:extLst>
              <a:ext uri="{FF2B5EF4-FFF2-40B4-BE49-F238E27FC236}">
                <a16:creationId xmlns:a16="http://schemas.microsoft.com/office/drawing/2014/main" id="{50DBBFD0-28FA-4098-C9EF-7C58039E14E0}"/>
              </a:ext>
            </a:extLst>
          </p:cNvPr>
          <p:cNvGrpSpPr/>
          <p:nvPr/>
        </p:nvGrpSpPr>
        <p:grpSpPr>
          <a:xfrm>
            <a:off x="7061558" y="1736280"/>
            <a:ext cx="351024" cy="347301"/>
            <a:chOff x="946175" y="3619500"/>
            <a:chExt cx="296975" cy="293825"/>
          </a:xfrm>
        </p:grpSpPr>
        <p:sp>
          <p:nvSpPr>
            <p:cNvPr id="3" name="Google Shape;6669;p74">
              <a:extLst>
                <a:ext uri="{FF2B5EF4-FFF2-40B4-BE49-F238E27FC236}">
                  <a16:creationId xmlns:a16="http://schemas.microsoft.com/office/drawing/2014/main" id="{1DDF23E0-0981-1926-0A64-D641B02A69C8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670;p74">
              <a:extLst>
                <a:ext uri="{FF2B5EF4-FFF2-40B4-BE49-F238E27FC236}">
                  <a16:creationId xmlns:a16="http://schemas.microsoft.com/office/drawing/2014/main" id="{A730BE4C-4353-BCB1-2AAD-B6DE09EC2358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671;p74">
              <a:extLst>
                <a:ext uri="{FF2B5EF4-FFF2-40B4-BE49-F238E27FC236}">
                  <a16:creationId xmlns:a16="http://schemas.microsoft.com/office/drawing/2014/main" id="{6059299A-F128-B7ED-13E7-2F535FFE901A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672;p74">
              <a:extLst>
                <a:ext uri="{FF2B5EF4-FFF2-40B4-BE49-F238E27FC236}">
                  <a16:creationId xmlns:a16="http://schemas.microsoft.com/office/drawing/2014/main" id="{9051B4C0-EF26-E423-A94E-E1AC3A0C6E7C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73;p74">
              <a:extLst>
                <a:ext uri="{FF2B5EF4-FFF2-40B4-BE49-F238E27FC236}">
                  <a16:creationId xmlns:a16="http://schemas.microsoft.com/office/drawing/2014/main" id="{EC4DF7EE-0375-5C7F-B147-CB3C201CE018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4;p74">
              <a:extLst>
                <a:ext uri="{FF2B5EF4-FFF2-40B4-BE49-F238E27FC236}">
                  <a16:creationId xmlns:a16="http://schemas.microsoft.com/office/drawing/2014/main" id="{B465EF24-A17B-B4A7-FF8E-F25BD1AE9D6A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8B53439-9C17-03A9-4E76-CE7FF84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2" y="780150"/>
            <a:ext cx="3781693" cy="3856743"/>
          </a:xfrm>
          <a:prstGeom prst="rect">
            <a:avLst/>
          </a:prstGeom>
        </p:spPr>
      </p:pic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Número de victimas por declaración para el año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Unidad para las víctimas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425414" y="94813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335" y="4525729"/>
            <a:ext cx="2945343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Desplazamiento forzado</a:t>
            </a:r>
            <a:endParaRPr lang="en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0E7194-90C2-4395-2AE0-3D61B8B6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4" y="1085749"/>
            <a:ext cx="3044167" cy="3473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BA6C18-80A5-03A9-96BA-7B32BB1C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77" y="1117767"/>
            <a:ext cx="2945342" cy="3452715"/>
          </a:xfrm>
          <a:prstGeom prst="rect">
            <a:avLst/>
          </a:prstGeom>
        </p:spPr>
      </p:pic>
      <p:sp>
        <p:nvSpPr>
          <p:cNvPr id="6" name="Google Shape;304;p37">
            <a:extLst>
              <a:ext uri="{FF2B5EF4-FFF2-40B4-BE49-F238E27FC236}">
                <a16:creationId xmlns:a16="http://schemas.microsoft.com/office/drawing/2014/main" id="{30CD289E-2558-D854-7C24-F39B45B1E157}"/>
              </a:ext>
            </a:extLst>
          </p:cNvPr>
          <p:cNvSpPr txBox="1">
            <a:spLocks/>
          </p:cNvSpPr>
          <p:nvPr/>
        </p:nvSpPr>
        <p:spPr>
          <a:xfrm>
            <a:off x="3179678" y="4555898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</a:t>
            </a:r>
            <a:endParaRPr lang="en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3F8F92-2A06-3FEA-56E8-5BBDC3AC6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177" y="1122286"/>
            <a:ext cx="2992187" cy="3473120"/>
          </a:xfrm>
          <a:prstGeom prst="rect">
            <a:avLst/>
          </a:prstGeom>
        </p:spPr>
      </p:pic>
      <p:sp>
        <p:nvSpPr>
          <p:cNvPr id="9" name="Google Shape;304;p37">
            <a:extLst>
              <a:ext uri="{FF2B5EF4-FFF2-40B4-BE49-F238E27FC236}">
                <a16:creationId xmlns:a16="http://schemas.microsoft.com/office/drawing/2014/main" id="{B6EEB310-7C1E-B787-3546-F52FB77251A5}"/>
              </a:ext>
            </a:extLst>
          </p:cNvPr>
          <p:cNvSpPr txBox="1">
            <a:spLocks/>
          </p:cNvSpPr>
          <p:nvPr/>
        </p:nvSpPr>
        <p:spPr>
          <a:xfrm>
            <a:off x="5804344" y="4572401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Vinculación forzada de niños al conflicto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52570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 forzado histórico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Información geográfica sobre desplazamiento forzado en Colombia, durante los años 1980 - 2014.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Centro Nacional de Memoria Histórica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B0220A-5C8F-7EA4-8D49-96FC56A2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23" y="983916"/>
            <a:ext cx="3498921" cy="3560917"/>
          </a:xfrm>
          <a:prstGeom prst="rect">
            <a:avLst/>
          </a:prstGeom>
        </p:spPr>
      </p:pic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417975" y="4534475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1980-1988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48062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 forzado histórico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046641" y="4470671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1989-1996</a:t>
            </a:r>
            <a:endParaRPr lang="en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4F2D4-DAA7-7257-3083-3B6C15C2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5" y="804519"/>
            <a:ext cx="3443877" cy="36603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204B66-D531-6F04-DFBF-AA399CD1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555" y="754450"/>
            <a:ext cx="3565061" cy="3788396"/>
          </a:xfrm>
          <a:prstGeom prst="rect">
            <a:avLst/>
          </a:prstGeom>
        </p:spPr>
      </p:pic>
      <p:sp>
        <p:nvSpPr>
          <p:cNvPr id="10" name="Google Shape;304;p37">
            <a:extLst>
              <a:ext uri="{FF2B5EF4-FFF2-40B4-BE49-F238E27FC236}">
                <a16:creationId xmlns:a16="http://schemas.microsoft.com/office/drawing/2014/main" id="{B1C59BAC-84BB-7E76-8510-6AF09EC2F3CD}"/>
              </a:ext>
            </a:extLst>
          </p:cNvPr>
          <p:cNvSpPr txBox="1">
            <a:spLocks/>
          </p:cNvSpPr>
          <p:nvPr/>
        </p:nvSpPr>
        <p:spPr>
          <a:xfrm>
            <a:off x="5356444" y="4488544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1997-2004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417189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Solicitudes Restitución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Número de solicitudes de inscripción al SRTDAF recibidas en la Unidad de Restitución de Tierras según municipio de ubicación del predio.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ES" dirty="0"/>
              <a:t>Unidad Administrativa Especial de Gestión de Restitución de Tierras Despojadas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417975" y="4534475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1980-1988</a:t>
            </a:r>
            <a:endParaRPr lang="en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6DA6FF-B8B4-89EE-C471-302718BA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4" y="879140"/>
            <a:ext cx="3910521" cy="37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6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8B53439-9C17-03A9-4E76-CE7FF84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2" y="780150"/>
            <a:ext cx="3781693" cy="3856743"/>
          </a:xfrm>
          <a:prstGeom prst="rect">
            <a:avLst/>
          </a:prstGeom>
        </p:spPr>
      </p:pic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N° de victimas por declaración para el año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Unidad para las víctimas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</p:spTree>
    <p:extLst>
      <p:ext uri="{BB962C8B-B14F-4D97-AF65-F5344CB8AC3E}">
        <p14:creationId xmlns:p14="http://schemas.microsoft.com/office/powerpoint/2010/main" val="385183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Reformas agrarias en Colombia</a:t>
            </a:r>
            <a:endParaRPr dirty="0"/>
          </a:p>
        </p:txBody>
      </p:sp>
      <p:sp>
        <p:nvSpPr>
          <p:cNvPr id="990" name="Google Shape;990;p58"/>
          <p:cNvSpPr txBox="1"/>
          <p:nvPr/>
        </p:nvSpPr>
        <p:spPr>
          <a:xfrm>
            <a:off x="1374710" y="1240830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100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1" name="Google Shape;991;p58"/>
          <p:cNvSpPr txBox="1"/>
          <p:nvPr/>
        </p:nvSpPr>
        <p:spPr>
          <a:xfrm>
            <a:off x="1112511" y="1616947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1944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2" name="Google Shape;992;p58"/>
          <p:cNvSpPr txBox="1"/>
          <p:nvPr/>
        </p:nvSpPr>
        <p:spPr>
          <a:xfrm>
            <a:off x="2826922" y="1298288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135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3" name="Google Shape;993;p58"/>
          <p:cNvSpPr txBox="1"/>
          <p:nvPr/>
        </p:nvSpPr>
        <p:spPr>
          <a:xfrm>
            <a:off x="2565938" y="1587923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1961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4" name="Google Shape;994;p58"/>
          <p:cNvSpPr txBox="1"/>
          <p:nvPr/>
        </p:nvSpPr>
        <p:spPr>
          <a:xfrm>
            <a:off x="-15319" y="1246726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200 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5" name="Google Shape;995;p58"/>
          <p:cNvSpPr txBox="1"/>
          <p:nvPr/>
        </p:nvSpPr>
        <p:spPr>
          <a:xfrm>
            <a:off x="-298772" y="157713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1936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6" name="Google Shape;996;p58"/>
          <p:cNvSpPr txBox="1"/>
          <p:nvPr/>
        </p:nvSpPr>
        <p:spPr>
          <a:xfrm>
            <a:off x="5837064" y="4390004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30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98" name="Google Shape;998;p58"/>
          <p:cNvGrpSpPr/>
          <p:nvPr/>
        </p:nvGrpSpPr>
        <p:grpSpPr>
          <a:xfrm>
            <a:off x="613311" y="1994180"/>
            <a:ext cx="746332" cy="740710"/>
            <a:chOff x="2620198" y="1298151"/>
            <a:chExt cx="1191282" cy="1121802"/>
          </a:xfrm>
        </p:grpSpPr>
        <p:sp>
          <p:nvSpPr>
            <p:cNvPr id="999" name="Google Shape;999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58"/>
          <p:cNvGrpSpPr/>
          <p:nvPr/>
        </p:nvGrpSpPr>
        <p:grpSpPr>
          <a:xfrm>
            <a:off x="1915923" y="1977460"/>
            <a:ext cx="827319" cy="738102"/>
            <a:chOff x="2620198" y="1298151"/>
            <a:chExt cx="1191282" cy="1121802"/>
          </a:xfrm>
        </p:grpSpPr>
        <p:sp>
          <p:nvSpPr>
            <p:cNvPr id="1002" name="Google Shape;1002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8"/>
          <p:cNvGrpSpPr/>
          <p:nvPr/>
        </p:nvGrpSpPr>
        <p:grpSpPr>
          <a:xfrm>
            <a:off x="3316537" y="2033078"/>
            <a:ext cx="789894" cy="738102"/>
            <a:chOff x="2620198" y="1298151"/>
            <a:chExt cx="1191282" cy="1121802"/>
          </a:xfrm>
        </p:grpSpPr>
        <p:sp>
          <p:nvSpPr>
            <p:cNvPr id="1005" name="Google Shape;1005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8"/>
          <p:cNvGrpSpPr/>
          <p:nvPr/>
        </p:nvGrpSpPr>
        <p:grpSpPr>
          <a:xfrm>
            <a:off x="4696631" y="2030486"/>
            <a:ext cx="772204" cy="766807"/>
            <a:chOff x="2620198" y="1298151"/>
            <a:chExt cx="1191282" cy="1121802"/>
          </a:xfrm>
        </p:grpSpPr>
        <p:sp>
          <p:nvSpPr>
            <p:cNvPr id="1008" name="Google Shape;1008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8"/>
          <p:cNvSpPr txBox="1"/>
          <p:nvPr/>
        </p:nvSpPr>
        <p:spPr>
          <a:xfrm>
            <a:off x="1371350" y="2797400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32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5" name="Google Shape;1015;p58"/>
          <p:cNvSpPr/>
          <p:nvPr/>
        </p:nvSpPr>
        <p:spPr>
          <a:xfrm>
            <a:off x="7020800" y="-5812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8"/>
          <p:cNvSpPr/>
          <p:nvPr/>
        </p:nvSpPr>
        <p:spPr>
          <a:xfrm>
            <a:off x="603323" y="3634937"/>
            <a:ext cx="934838" cy="778218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998;p58">
            <a:extLst>
              <a:ext uri="{FF2B5EF4-FFF2-40B4-BE49-F238E27FC236}">
                <a16:creationId xmlns:a16="http://schemas.microsoft.com/office/drawing/2014/main" id="{9A6E4907-1583-A155-42B8-0CEB3EBAB7CE}"/>
              </a:ext>
            </a:extLst>
          </p:cNvPr>
          <p:cNvGrpSpPr/>
          <p:nvPr/>
        </p:nvGrpSpPr>
        <p:grpSpPr>
          <a:xfrm>
            <a:off x="6304364" y="3604187"/>
            <a:ext cx="746332" cy="740710"/>
            <a:chOff x="2620198" y="1298151"/>
            <a:chExt cx="1191282" cy="1121802"/>
          </a:xfrm>
        </p:grpSpPr>
        <p:sp>
          <p:nvSpPr>
            <p:cNvPr id="9" name="Google Shape;999;p58">
              <a:extLst>
                <a:ext uri="{FF2B5EF4-FFF2-40B4-BE49-F238E27FC236}">
                  <a16:creationId xmlns:a16="http://schemas.microsoft.com/office/drawing/2014/main" id="{A6A46E72-2C3A-26D3-92C8-A6BD56875AA3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0;p58">
              <a:extLst>
                <a:ext uri="{FF2B5EF4-FFF2-40B4-BE49-F238E27FC236}">
                  <a16:creationId xmlns:a16="http://schemas.microsoft.com/office/drawing/2014/main" id="{F42C8DF2-5C5C-3710-157D-C6FB09F24347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98;p58">
            <a:extLst>
              <a:ext uri="{FF2B5EF4-FFF2-40B4-BE49-F238E27FC236}">
                <a16:creationId xmlns:a16="http://schemas.microsoft.com/office/drawing/2014/main" id="{8596F842-9683-C5DE-D1A1-2446436D0A90}"/>
              </a:ext>
            </a:extLst>
          </p:cNvPr>
          <p:cNvGrpSpPr/>
          <p:nvPr/>
        </p:nvGrpSpPr>
        <p:grpSpPr>
          <a:xfrm>
            <a:off x="7748760" y="3510326"/>
            <a:ext cx="746332" cy="740710"/>
            <a:chOff x="2620198" y="1298151"/>
            <a:chExt cx="1191282" cy="1121802"/>
          </a:xfrm>
        </p:grpSpPr>
        <p:sp>
          <p:nvSpPr>
            <p:cNvPr id="12" name="Google Shape;999;p58">
              <a:extLst>
                <a:ext uri="{FF2B5EF4-FFF2-40B4-BE49-F238E27FC236}">
                  <a16:creationId xmlns:a16="http://schemas.microsoft.com/office/drawing/2014/main" id="{B2FF7691-82E8-3398-E2A2-FAF2FA436511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0;p58">
              <a:extLst>
                <a:ext uri="{FF2B5EF4-FFF2-40B4-BE49-F238E27FC236}">
                  <a16:creationId xmlns:a16="http://schemas.microsoft.com/office/drawing/2014/main" id="{AFC5D70B-2C29-DBBC-8473-E1713EFBB06F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98;p58">
            <a:extLst>
              <a:ext uri="{FF2B5EF4-FFF2-40B4-BE49-F238E27FC236}">
                <a16:creationId xmlns:a16="http://schemas.microsoft.com/office/drawing/2014/main" id="{961FDC49-6675-02A8-8350-CF3CD5BC2489}"/>
              </a:ext>
            </a:extLst>
          </p:cNvPr>
          <p:cNvGrpSpPr/>
          <p:nvPr/>
        </p:nvGrpSpPr>
        <p:grpSpPr>
          <a:xfrm>
            <a:off x="7549621" y="2051842"/>
            <a:ext cx="746332" cy="740710"/>
            <a:chOff x="2620198" y="1298151"/>
            <a:chExt cx="1191282" cy="1121802"/>
          </a:xfrm>
        </p:grpSpPr>
        <p:sp>
          <p:nvSpPr>
            <p:cNvPr id="15" name="Google Shape;999;p58">
              <a:extLst>
                <a:ext uri="{FF2B5EF4-FFF2-40B4-BE49-F238E27FC236}">
                  <a16:creationId xmlns:a16="http://schemas.microsoft.com/office/drawing/2014/main" id="{006A7E45-EE6C-E69C-48D3-9DF018E46702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0;p58">
              <a:extLst>
                <a:ext uri="{FF2B5EF4-FFF2-40B4-BE49-F238E27FC236}">
                  <a16:creationId xmlns:a16="http://schemas.microsoft.com/office/drawing/2014/main" id="{F2548454-1BBD-1E80-A478-547E56A3DDD9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98;p58">
            <a:extLst>
              <a:ext uri="{FF2B5EF4-FFF2-40B4-BE49-F238E27FC236}">
                <a16:creationId xmlns:a16="http://schemas.microsoft.com/office/drawing/2014/main" id="{909A530F-20FD-637B-37CF-8F49F27BF6F7}"/>
              </a:ext>
            </a:extLst>
          </p:cNvPr>
          <p:cNvGrpSpPr/>
          <p:nvPr/>
        </p:nvGrpSpPr>
        <p:grpSpPr>
          <a:xfrm>
            <a:off x="6245724" y="2114304"/>
            <a:ext cx="746332" cy="740710"/>
            <a:chOff x="2620198" y="1298151"/>
            <a:chExt cx="1191282" cy="1121802"/>
          </a:xfrm>
        </p:grpSpPr>
        <p:sp>
          <p:nvSpPr>
            <p:cNvPr id="18" name="Google Shape;999;p58">
              <a:extLst>
                <a:ext uri="{FF2B5EF4-FFF2-40B4-BE49-F238E27FC236}">
                  <a16:creationId xmlns:a16="http://schemas.microsoft.com/office/drawing/2014/main" id="{6669D800-3AC2-2438-24C3-816CA7F408BB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0;p58">
              <a:extLst>
                <a:ext uri="{FF2B5EF4-FFF2-40B4-BE49-F238E27FC236}">
                  <a16:creationId xmlns:a16="http://schemas.microsoft.com/office/drawing/2014/main" id="{2316BD6F-F810-1C73-AC25-B41B83878DF4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990;p58">
            <a:extLst>
              <a:ext uri="{FF2B5EF4-FFF2-40B4-BE49-F238E27FC236}">
                <a16:creationId xmlns:a16="http://schemas.microsoft.com/office/drawing/2014/main" id="{2A5E4455-B833-FCC8-6DC7-10E95E37357D}"/>
              </a:ext>
            </a:extLst>
          </p:cNvPr>
          <p:cNvSpPr txBox="1"/>
          <p:nvPr/>
        </p:nvSpPr>
        <p:spPr>
          <a:xfrm>
            <a:off x="4452206" y="440163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" name="Google Shape;990;p58">
            <a:extLst>
              <a:ext uri="{FF2B5EF4-FFF2-40B4-BE49-F238E27FC236}">
                <a16:creationId xmlns:a16="http://schemas.microsoft.com/office/drawing/2014/main" id="{1416EBE0-E81E-4143-1143-B47FCD7C86E8}"/>
              </a:ext>
            </a:extLst>
          </p:cNvPr>
          <p:cNvSpPr txBox="1"/>
          <p:nvPr/>
        </p:nvSpPr>
        <p:spPr>
          <a:xfrm>
            <a:off x="2986600" y="4425036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160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" name="Google Shape;990;p58">
            <a:extLst>
              <a:ext uri="{FF2B5EF4-FFF2-40B4-BE49-F238E27FC236}">
                <a16:creationId xmlns:a16="http://schemas.microsoft.com/office/drawing/2014/main" id="{A88CE82D-BDF7-E7F4-C475-8AF155E4A6A7}"/>
              </a:ext>
            </a:extLst>
          </p:cNvPr>
          <p:cNvSpPr txBox="1"/>
          <p:nvPr/>
        </p:nvSpPr>
        <p:spPr>
          <a:xfrm>
            <a:off x="7374313" y="4392557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35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990;p58">
            <a:extLst>
              <a:ext uri="{FF2B5EF4-FFF2-40B4-BE49-F238E27FC236}">
                <a16:creationId xmlns:a16="http://schemas.microsoft.com/office/drawing/2014/main" id="{5A6ACC13-7A8B-1460-7D63-E768C51798C7}"/>
              </a:ext>
            </a:extLst>
          </p:cNvPr>
          <p:cNvSpPr txBox="1"/>
          <p:nvPr/>
        </p:nvSpPr>
        <p:spPr>
          <a:xfrm>
            <a:off x="6991855" y="1367838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6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" name="Google Shape;990;p58">
            <a:extLst>
              <a:ext uri="{FF2B5EF4-FFF2-40B4-BE49-F238E27FC236}">
                <a16:creationId xmlns:a16="http://schemas.microsoft.com/office/drawing/2014/main" id="{8020046A-7EDE-B2AF-C793-B1BFBBB8656B}"/>
              </a:ext>
            </a:extLst>
          </p:cNvPr>
          <p:cNvSpPr txBox="1"/>
          <p:nvPr/>
        </p:nvSpPr>
        <p:spPr>
          <a:xfrm>
            <a:off x="5543724" y="133722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4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Google Shape;990;p58">
            <a:extLst>
              <a:ext uri="{FF2B5EF4-FFF2-40B4-BE49-F238E27FC236}">
                <a16:creationId xmlns:a16="http://schemas.microsoft.com/office/drawing/2014/main" id="{3692D1B0-255A-F111-5631-A29D33466EF1}"/>
              </a:ext>
            </a:extLst>
          </p:cNvPr>
          <p:cNvSpPr txBox="1"/>
          <p:nvPr/>
        </p:nvSpPr>
        <p:spPr>
          <a:xfrm>
            <a:off x="4128667" y="134058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2" name="Google Shape;998;p58">
            <a:extLst>
              <a:ext uri="{FF2B5EF4-FFF2-40B4-BE49-F238E27FC236}">
                <a16:creationId xmlns:a16="http://schemas.microsoft.com/office/drawing/2014/main" id="{338D8D94-27B6-6541-BBB3-DD43C5705FB3}"/>
              </a:ext>
            </a:extLst>
          </p:cNvPr>
          <p:cNvGrpSpPr/>
          <p:nvPr/>
        </p:nvGrpSpPr>
        <p:grpSpPr>
          <a:xfrm>
            <a:off x="2078600" y="3667999"/>
            <a:ext cx="746332" cy="740710"/>
            <a:chOff x="2620198" y="1298151"/>
            <a:chExt cx="1191282" cy="1121802"/>
          </a:xfrm>
        </p:grpSpPr>
        <p:sp>
          <p:nvSpPr>
            <p:cNvPr id="33" name="Google Shape;999;p58">
              <a:extLst>
                <a:ext uri="{FF2B5EF4-FFF2-40B4-BE49-F238E27FC236}">
                  <a16:creationId xmlns:a16="http://schemas.microsoft.com/office/drawing/2014/main" id="{C45E9AB7-4E03-CDDF-DE1A-BD97F76250F1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;p58">
              <a:extLst>
                <a:ext uri="{FF2B5EF4-FFF2-40B4-BE49-F238E27FC236}">
                  <a16:creationId xmlns:a16="http://schemas.microsoft.com/office/drawing/2014/main" id="{51B1B475-2D7E-31C5-8C98-0154813F9064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98;p58">
            <a:extLst>
              <a:ext uri="{FF2B5EF4-FFF2-40B4-BE49-F238E27FC236}">
                <a16:creationId xmlns:a16="http://schemas.microsoft.com/office/drawing/2014/main" id="{14E42D0A-423D-80EF-ABAD-37C5AF2D10EE}"/>
              </a:ext>
            </a:extLst>
          </p:cNvPr>
          <p:cNvGrpSpPr/>
          <p:nvPr/>
        </p:nvGrpSpPr>
        <p:grpSpPr>
          <a:xfrm>
            <a:off x="3512779" y="3636093"/>
            <a:ext cx="746332" cy="740710"/>
            <a:chOff x="2620198" y="1298151"/>
            <a:chExt cx="1191282" cy="1121802"/>
          </a:xfrm>
        </p:grpSpPr>
        <p:sp>
          <p:nvSpPr>
            <p:cNvPr id="36" name="Google Shape;999;p58">
              <a:extLst>
                <a:ext uri="{FF2B5EF4-FFF2-40B4-BE49-F238E27FC236}">
                  <a16:creationId xmlns:a16="http://schemas.microsoft.com/office/drawing/2014/main" id="{6B16490A-61CD-A946-3268-69E547E17978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0;p58">
              <a:extLst>
                <a:ext uri="{FF2B5EF4-FFF2-40B4-BE49-F238E27FC236}">
                  <a16:creationId xmlns:a16="http://schemas.microsoft.com/office/drawing/2014/main" id="{DEBF5D69-BDCF-FE7A-8137-E58D72634431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98;p58">
            <a:extLst>
              <a:ext uri="{FF2B5EF4-FFF2-40B4-BE49-F238E27FC236}">
                <a16:creationId xmlns:a16="http://schemas.microsoft.com/office/drawing/2014/main" id="{AE7C644A-200F-E04D-E8D7-EEDF838AB31D}"/>
              </a:ext>
            </a:extLst>
          </p:cNvPr>
          <p:cNvGrpSpPr/>
          <p:nvPr/>
        </p:nvGrpSpPr>
        <p:grpSpPr>
          <a:xfrm>
            <a:off x="4952302" y="3693679"/>
            <a:ext cx="746332" cy="740710"/>
            <a:chOff x="2620198" y="1298151"/>
            <a:chExt cx="1191282" cy="1121802"/>
          </a:xfrm>
        </p:grpSpPr>
        <p:sp>
          <p:nvSpPr>
            <p:cNvPr id="39" name="Google Shape;999;p58">
              <a:extLst>
                <a:ext uri="{FF2B5EF4-FFF2-40B4-BE49-F238E27FC236}">
                  <a16:creationId xmlns:a16="http://schemas.microsoft.com/office/drawing/2014/main" id="{DEDF7D37-9B01-3C4A-90FC-7A09CAEAD913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0;p58">
              <a:extLst>
                <a:ext uri="{FF2B5EF4-FFF2-40B4-BE49-F238E27FC236}">
                  <a16:creationId xmlns:a16="http://schemas.microsoft.com/office/drawing/2014/main" id="{152CA52F-068D-0528-AB6C-419877A6D80D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993;p58">
            <a:extLst>
              <a:ext uri="{FF2B5EF4-FFF2-40B4-BE49-F238E27FC236}">
                <a16:creationId xmlns:a16="http://schemas.microsoft.com/office/drawing/2014/main" id="{6F40BB86-A04C-BAD2-50AE-3AC9E0079780}"/>
              </a:ext>
            </a:extLst>
          </p:cNvPr>
          <p:cNvSpPr txBox="1"/>
          <p:nvPr/>
        </p:nvSpPr>
        <p:spPr>
          <a:xfrm>
            <a:off x="6759370" y="165041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1975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" name="Google Shape;993;p58">
            <a:extLst>
              <a:ext uri="{FF2B5EF4-FFF2-40B4-BE49-F238E27FC236}">
                <a16:creationId xmlns:a16="http://schemas.microsoft.com/office/drawing/2014/main" id="{4887AAD1-795F-4305-8EF5-5D9C35F7DBC5}"/>
              </a:ext>
            </a:extLst>
          </p:cNvPr>
          <p:cNvSpPr txBox="1"/>
          <p:nvPr/>
        </p:nvSpPr>
        <p:spPr>
          <a:xfrm>
            <a:off x="3829328" y="164442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1968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993;p58">
            <a:extLst>
              <a:ext uri="{FF2B5EF4-FFF2-40B4-BE49-F238E27FC236}">
                <a16:creationId xmlns:a16="http://schemas.microsoft.com/office/drawing/2014/main" id="{AC8C811A-27F0-515F-B7A9-A58110CF8E16}"/>
              </a:ext>
            </a:extLst>
          </p:cNvPr>
          <p:cNvSpPr txBox="1"/>
          <p:nvPr/>
        </p:nvSpPr>
        <p:spPr>
          <a:xfrm>
            <a:off x="5279828" y="1672622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1973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993;p58">
            <a:extLst>
              <a:ext uri="{FF2B5EF4-FFF2-40B4-BE49-F238E27FC236}">
                <a16:creationId xmlns:a16="http://schemas.microsoft.com/office/drawing/2014/main" id="{E06EF45F-6D9D-82E8-2C4F-87FD927D7A8F}"/>
              </a:ext>
            </a:extLst>
          </p:cNvPr>
          <p:cNvSpPr txBox="1"/>
          <p:nvPr/>
        </p:nvSpPr>
        <p:spPr>
          <a:xfrm>
            <a:off x="7123513" y="4676354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1982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993;p58">
            <a:extLst>
              <a:ext uri="{FF2B5EF4-FFF2-40B4-BE49-F238E27FC236}">
                <a16:creationId xmlns:a16="http://schemas.microsoft.com/office/drawing/2014/main" id="{BE801E53-367F-EA77-2F1D-EED172C81C33}"/>
              </a:ext>
            </a:extLst>
          </p:cNvPr>
          <p:cNvSpPr txBox="1"/>
          <p:nvPr/>
        </p:nvSpPr>
        <p:spPr>
          <a:xfrm>
            <a:off x="5584706" y="4694881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1988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" name="Google Shape;993;p58">
            <a:extLst>
              <a:ext uri="{FF2B5EF4-FFF2-40B4-BE49-F238E27FC236}">
                <a16:creationId xmlns:a16="http://schemas.microsoft.com/office/drawing/2014/main" id="{B2786A5B-652D-306B-7964-2758E1325ED9}"/>
              </a:ext>
            </a:extLst>
          </p:cNvPr>
          <p:cNvSpPr txBox="1"/>
          <p:nvPr/>
        </p:nvSpPr>
        <p:spPr>
          <a:xfrm>
            <a:off x="4201406" y="4659407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1992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" name="Google Shape;993;p58">
            <a:extLst>
              <a:ext uri="{FF2B5EF4-FFF2-40B4-BE49-F238E27FC236}">
                <a16:creationId xmlns:a16="http://schemas.microsoft.com/office/drawing/2014/main" id="{BF5D1FD1-80A7-29F0-13F2-A13EDC7658AF}"/>
              </a:ext>
            </a:extLst>
          </p:cNvPr>
          <p:cNvSpPr txBox="1"/>
          <p:nvPr/>
        </p:nvSpPr>
        <p:spPr>
          <a:xfrm>
            <a:off x="2718338" y="4696985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1994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" name="Google Shape;993;p58">
            <a:extLst>
              <a:ext uri="{FF2B5EF4-FFF2-40B4-BE49-F238E27FC236}">
                <a16:creationId xmlns:a16="http://schemas.microsoft.com/office/drawing/2014/main" id="{686285B9-005D-BFA6-009A-4B17276C7B3A}"/>
              </a:ext>
            </a:extLst>
          </p:cNvPr>
          <p:cNvSpPr txBox="1"/>
          <p:nvPr/>
        </p:nvSpPr>
        <p:spPr>
          <a:xfrm>
            <a:off x="1427237" y="4632474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2017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993;p58">
            <a:extLst>
              <a:ext uri="{FF2B5EF4-FFF2-40B4-BE49-F238E27FC236}">
                <a16:creationId xmlns:a16="http://schemas.microsoft.com/office/drawing/2014/main" id="{34168D1C-63BE-1270-3DBC-1071812B66DF}"/>
              </a:ext>
            </a:extLst>
          </p:cNvPr>
          <p:cNvSpPr txBox="1"/>
          <p:nvPr/>
        </p:nvSpPr>
        <p:spPr>
          <a:xfrm>
            <a:off x="-38369" y="459076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2022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990;p58">
            <a:extLst>
              <a:ext uri="{FF2B5EF4-FFF2-40B4-BE49-F238E27FC236}">
                <a16:creationId xmlns:a16="http://schemas.microsoft.com/office/drawing/2014/main" id="{2859D251-0E6F-4D6C-EEAA-73DEA4164333}"/>
              </a:ext>
            </a:extLst>
          </p:cNvPr>
          <p:cNvSpPr txBox="1"/>
          <p:nvPr/>
        </p:nvSpPr>
        <p:spPr>
          <a:xfrm>
            <a:off x="1650095" y="4328874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902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" name="Google Shape;990;p58">
            <a:extLst>
              <a:ext uri="{FF2B5EF4-FFF2-40B4-BE49-F238E27FC236}">
                <a16:creationId xmlns:a16="http://schemas.microsoft.com/office/drawing/2014/main" id="{1CF6B98E-6DDC-F483-F35D-56F725C50D7F}"/>
              </a:ext>
            </a:extLst>
          </p:cNvPr>
          <p:cNvSpPr txBox="1"/>
          <p:nvPr/>
        </p:nvSpPr>
        <p:spPr>
          <a:xfrm>
            <a:off x="-112383" y="2807502"/>
            <a:ext cx="22861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Acuerdo para la materialización de la paz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3" name="Conector: curvado 52">
            <a:extLst>
              <a:ext uri="{FF2B5EF4-FFF2-40B4-BE49-F238E27FC236}">
                <a16:creationId xmlns:a16="http://schemas.microsoft.com/office/drawing/2014/main" id="{1BB90A6A-7552-88D6-D5BD-31A5FF6A1A86}"/>
              </a:ext>
            </a:extLst>
          </p:cNvPr>
          <p:cNvCxnSpPr>
            <a:cxnSpLocks/>
            <a:stCxn id="51" idx="0"/>
            <a:endCxn id="49" idx="0"/>
          </p:cNvCxnSpPr>
          <p:nvPr/>
        </p:nvCxnSpPr>
        <p:spPr>
          <a:xfrm rot="16200000" flipH="1">
            <a:off x="170765" y="3667404"/>
            <a:ext cx="1783267" cy="63463"/>
          </a:xfrm>
          <a:prstGeom prst="curvedConnector5">
            <a:avLst>
              <a:gd name="adj1" fmla="val -31810"/>
              <a:gd name="adj2" fmla="val 12478461"/>
              <a:gd name="adj3" fmla="val 74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texto: Reformas agrarias</a:t>
            </a:r>
            <a:endParaRPr dirty="0"/>
          </a:p>
        </p:txBody>
      </p:sp>
      <p:sp>
        <p:nvSpPr>
          <p:cNvPr id="442" name="Google Shape;442;p41"/>
          <p:cNvSpPr/>
          <p:nvPr/>
        </p:nvSpPr>
        <p:spPr>
          <a:xfrm>
            <a:off x="1710100" y="4421647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7617207" y="-154653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92D2D18-13A0-DA43-D85C-D9C68DC1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5" y="1233652"/>
            <a:ext cx="5893103" cy="2571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</a:t>
            </a:r>
            <a:endParaRPr dirty="0"/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 l="14355" r="34449"/>
          <a:stretch/>
        </p:blipFill>
        <p:spPr>
          <a:xfrm>
            <a:off x="5199012" y="8975"/>
            <a:ext cx="39449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582" name="Google Shape;582;p4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D2D126C3-6297-C6CF-0579-CBA8257C7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Justificación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737938" y="2350174"/>
            <a:ext cx="2487300" cy="72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Entender el problema agrario en Colombia ¿Qué se ha dicho al respecto?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4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5"/>
          </p:nvPr>
        </p:nvSpPr>
        <p:spPr>
          <a:xfrm>
            <a:off x="5576710" y="1953273"/>
            <a:ext cx="32924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Reformas  Agrarias en Colombia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</a:t>
            </a:r>
            <a:endParaRPr dirty="0"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dicen los datos?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¿Las reformas tienen en cuenta la información real?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634850" y="3656394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Análisis de texto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634850" y="40809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se aborda desde las reformas?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más analizar?</a:t>
            </a:r>
            <a:endParaRPr dirty="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27" name="Google Shape;227;p32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2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Treemap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C8E318-2D58-38CA-8C48-3443EF00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43" y="1225626"/>
            <a:ext cx="6553537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0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dispersión de palabras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2983FF-2966-7EE8-A4C7-79B139C7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2" y="1088058"/>
            <a:ext cx="6419693" cy="36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5DDF99-858F-F654-067A-CE4E3D5A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01" y="152509"/>
            <a:ext cx="3468460" cy="47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10" y="966925"/>
            <a:ext cx="3468460" cy="1262239"/>
          </a:xfrm>
        </p:spPr>
        <p:txBody>
          <a:bodyPr/>
          <a:lstStyle/>
          <a:p>
            <a:pPr algn="ctr"/>
            <a:r>
              <a:rPr lang="es-ES" dirty="0"/>
              <a:t>Gráfico </a:t>
            </a:r>
            <a:r>
              <a:rPr lang="es-ES" dirty="0" err="1"/>
              <a:t>wordcloud</a:t>
            </a:r>
            <a:br>
              <a:rPr lang="es-ES" dirty="0"/>
            </a:br>
            <a:r>
              <a:rPr lang="es-ES" dirty="0"/>
              <a:t>Colombia</a:t>
            </a:r>
            <a:br>
              <a:rPr lang="es-ES" dirty="0"/>
            </a:br>
            <a:br>
              <a:rPr lang="es-ES" dirty="0"/>
            </a:br>
            <a:r>
              <a:rPr lang="es-ES" sz="1800" b="0" dirty="0"/>
              <a:t>Principales diferencias: </a:t>
            </a:r>
            <a:br>
              <a:rPr lang="es-ES" sz="1800" b="0" dirty="0"/>
            </a:br>
            <a:r>
              <a:rPr lang="es-ES" sz="1800" b="0" dirty="0"/>
              <a:t>Seguridad</a:t>
            </a:r>
            <a:br>
              <a:rPr lang="es-ES" sz="1800" b="0" dirty="0"/>
            </a:br>
            <a:r>
              <a:rPr lang="es-ES" sz="1800" b="0" dirty="0"/>
              <a:t>propiedad</a:t>
            </a:r>
            <a:br>
              <a:rPr lang="es-ES" sz="1800" b="0" dirty="0"/>
            </a:br>
            <a:r>
              <a:rPr lang="es-ES" sz="1800" b="0" dirty="0"/>
              <a:t>Baldíos</a:t>
            </a:r>
            <a:br>
              <a:rPr lang="es-ES" sz="1800" b="0" dirty="0"/>
            </a:br>
            <a:r>
              <a:rPr lang="es-ES" sz="1800" b="0" dirty="0"/>
              <a:t>Desarrollo</a:t>
            </a:r>
            <a:br>
              <a:rPr lang="es-ES" sz="1800" b="0" dirty="0"/>
            </a:br>
            <a:r>
              <a:rPr lang="es-ES" sz="1800" b="0" dirty="0"/>
              <a:t>conflicto</a:t>
            </a:r>
            <a:br>
              <a:rPr lang="es-ES" sz="1800" b="0" dirty="0"/>
            </a:br>
            <a:r>
              <a:rPr lang="es-ES" sz="1800" b="0" dirty="0"/>
              <a:t>ganadería</a:t>
            </a:r>
            <a:endParaRPr lang="es-CO" b="0" dirty="0"/>
          </a:p>
        </p:txBody>
      </p:sp>
    </p:spTree>
    <p:extLst>
      <p:ext uri="{BB962C8B-B14F-4D97-AF65-F5344CB8AC3E}">
        <p14:creationId xmlns:p14="http://schemas.microsoft.com/office/powerpoint/2010/main" val="105171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FD0684C-9B33-2F80-E0BB-44C2B4BC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76" y="1084690"/>
            <a:ext cx="4830601" cy="38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C5D44F-C690-D99E-7CA5-FE8475BC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3" y="1388454"/>
            <a:ext cx="4088455" cy="26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8EE6F6B-62C5-2F2C-130C-9D2B9C413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12" y="1388454"/>
            <a:ext cx="4088455" cy="2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9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4F19C1-3C85-38C0-5981-9F51F04D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7" y="1163253"/>
            <a:ext cx="4186578" cy="271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4C115D-BA82-7EDF-148A-B6CF41A1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04" y="1163253"/>
            <a:ext cx="4186578" cy="268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52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0263334-0C4A-EC55-87CF-77D99D49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4" y="946317"/>
            <a:ext cx="7045707" cy="380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0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ADC46A-2501-894F-83F9-8EC2B71A2F67}"/>
              </a:ext>
            </a:extLst>
          </p:cNvPr>
          <p:cNvSpPr txBox="1"/>
          <p:nvPr/>
        </p:nvSpPr>
        <p:spPr>
          <a:xfrm>
            <a:off x="1978378" y="1038578"/>
            <a:ext cx="51872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¿Las reformas tienen en cuenta la información </a:t>
            </a: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  <a:sym typeface="EB Garamond"/>
              </a:rPr>
              <a:t>real</a:t>
            </a: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8E14FD-31D6-ACA9-4306-EEA9A7466080}"/>
              </a:ext>
            </a:extLst>
          </p:cNvPr>
          <p:cNvSpPr txBox="1"/>
          <p:nvPr/>
        </p:nvSpPr>
        <p:spPr>
          <a:xfrm>
            <a:off x="1978378" y="2092954"/>
            <a:ext cx="518724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¡No lo suficiente!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Se observa poco uso de términos importantes como: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Violencia, campesinos, restitución, tenencia, concentración.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965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¿Qué más hacer?</a:t>
            </a:r>
            <a:endParaRPr lang="es-CO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ADC46A-2501-894F-83F9-8EC2B71A2F67}"/>
              </a:ext>
            </a:extLst>
          </p:cNvPr>
          <p:cNvSpPr txBox="1"/>
          <p:nvPr/>
        </p:nvSpPr>
        <p:spPr>
          <a:xfrm>
            <a:off x="621406" y="1448365"/>
            <a:ext cx="75969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Incluir información de la tenencia de la tierra.</a:t>
            </a: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Realizar una caracterización de la población y territorios con mayor concentración de tierra.</a:t>
            </a: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Identificar patrones en los territorios en los cuales se encuentra la mayor concentración de la tierra.</a:t>
            </a:r>
          </a:p>
        </p:txBody>
      </p:sp>
    </p:spTree>
    <p:extLst>
      <p:ext uri="{BB962C8B-B14F-4D97-AF65-F5344CB8AC3E}">
        <p14:creationId xmlns:p14="http://schemas.microsoft.com/office/powerpoint/2010/main" val="48983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46646" y="1471253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  <a:endParaRPr dirty="0"/>
          </a:p>
        </p:txBody>
      </p:sp>
      <p:grpSp>
        <p:nvGrpSpPr>
          <p:cNvPr id="1041" name="Google Shape;1041;p59"/>
          <p:cNvGrpSpPr/>
          <p:nvPr/>
        </p:nvGrpSpPr>
        <p:grpSpPr>
          <a:xfrm>
            <a:off x="4458718" y="3147816"/>
            <a:ext cx="226863" cy="226875"/>
            <a:chOff x="864491" y="1723250"/>
            <a:chExt cx="397866" cy="397887"/>
          </a:xfrm>
        </p:grpSpPr>
        <p:sp>
          <p:nvSpPr>
            <p:cNvPr id="1042" name="Google Shape;1042;p5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59"/>
          <p:cNvSpPr/>
          <p:nvPr/>
        </p:nvSpPr>
        <p:spPr>
          <a:xfrm rot="379797">
            <a:off x="-479194" y="4071497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9"/>
          <p:cNvSpPr/>
          <p:nvPr/>
        </p:nvSpPr>
        <p:spPr>
          <a:xfrm>
            <a:off x="6925400" y="-1204571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9"/>
          <p:cNvGrpSpPr/>
          <p:nvPr/>
        </p:nvGrpSpPr>
        <p:grpSpPr>
          <a:xfrm>
            <a:off x="796979" y="1566805"/>
            <a:ext cx="761623" cy="608290"/>
            <a:chOff x="5879425" y="4466724"/>
            <a:chExt cx="604655" cy="482923"/>
          </a:xfrm>
        </p:grpSpPr>
        <p:sp>
          <p:nvSpPr>
            <p:cNvPr id="1048" name="Google Shape;1048;p5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988651" y="372663"/>
            <a:ext cx="5721442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Libros para entender el problema de la tierra en Colombia</a:t>
            </a:r>
            <a:endParaRPr dirty="0"/>
          </a:p>
        </p:txBody>
      </p:sp>
      <p:sp>
        <p:nvSpPr>
          <p:cNvPr id="241" name="Google Shape;241;p33"/>
          <p:cNvSpPr/>
          <p:nvPr/>
        </p:nvSpPr>
        <p:spPr>
          <a:xfrm>
            <a:off x="-254351" y="3861600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7566780" y="-420275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120735" y="193239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93F7E3-32E4-BB7C-197C-C171BDC9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971" y="3319564"/>
            <a:ext cx="2585096" cy="824400"/>
          </a:xfrm>
        </p:spPr>
        <p:txBody>
          <a:bodyPr/>
          <a:lstStyle/>
          <a:p>
            <a:r>
              <a:rPr lang="es-ES" dirty="0"/>
              <a:t>La reforma rural, una deuda social y política</a:t>
            </a:r>
            <a:endParaRPr lang="es-CO" dirty="0"/>
          </a:p>
        </p:txBody>
      </p:sp>
      <p:pic>
        <p:nvPicPr>
          <p:cNvPr id="1026" name="Picture 2" descr="EFORMA">
            <a:extLst>
              <a:ext uri="{FF2B5EF4-FFF2-40B4-BE49-F238E27FC236}">
                <a16:creationId xmlns:a16="http://schemas.microsoft.com/office/drawing/2014/main" id="{FA46400A-56D4-43D2-3096-CD09525E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8" y="1134900"/>
            <a:ext cx="1485893" cy="21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0958A2-F66B-08F2-6FC5-5A9F7EE06280}"/>
              </a:ext>
            </a:extLst>
          </p:cNvPr>
          <p:cNvSpPr txBox="1"/>
          <p:nvPr/>
        </p:nvSpPr>
        <p:spPr>
          <a:xfrm>
            <a:off x="2442535" y="4235559"/>
            <a:ext cx="258509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2. Tierras y conflictos rurales. Historias, políticas agrarias y protagonistas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E97C85-6AE8-AEAD-D159-93F1336F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46" y="1627246"/>
            <a:ext cx="1612691" cy="2491607"/>
          </a:xfrm>
          <a:prstGeom prst="rect">
            <a:avLst/>
          </a:prstGeom>
        </p:spPr>
      </p:pic>
      <p:pic>
        <p:nvPicPr>
          <p:cNvPr id="1030" name="Picture 6" descr="siERvO siN tiERRA">
            <a:extLst>
              <a:ext uri="{FF2B5EF4-FFF2-40B4-BE49-F238E27FC236}">
                <a16:creationId xmlns:a16="http://schemas.microsoft.com/office/drawing/2014/main" id="{ECE101F1-941C-0270-6246-06D72D23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65" y="1167969"/>
            <a:ext cx="1685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0D4660-DAE6-E77F-6C55-3564EB9D2996}"/>
              </a:ext>
            </a:extLst>
          </p:cNvPr>
          <p:cNvSpPr txBox="1"/>
          <p:nvPr/>
        </p:nvSpPr>
        <p:spPr>
          <a:xfrm>
            <a:off x="4914625" y="3902623"/>
            <a:ext cx="16126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3. Siervo sin tierra</a:t>
            </a:r>
          </a:p>
          <a:p>
            <a:endParaRPr lang="es-CO" dirty="0"/>
          </a:p>
        </p:txBody>
      </p:sp>
      <p:pic>
        <p:nvPicPr>
          <p:cNvPr id="1032" name="Picture 8" descr="Concentración y extranjerización de tierras productivas en Colombia  (Spanish) | EU Land Governance Programme">
            <a:extLst>
              <a:ext uri="{FF2B5EF4-FFF2-40B4-BE49-F238E27FC236}">
                <a16:creationId xmlns:a16="http://schemas.microsoft.com/office/drawing/2014/main" id="{8D195D13-A449-5B83-5F4A-B5571564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08" y="1613070"/>
            <a:ext cx="1883675" cy="27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CC1F167-E705-46AD-D801-1B0719BD3A99}"/>
              </a:ext>
            </a:extLst>
          </p:cNvPr>
          <p:cNvSpPr txBox="1"/>
          <p:nvPr/>
        </p:nvSpPr>
        <p:spPr>
          <a:xfrm>
            <a:off x="6650784" y="4387284"/>
            <a:ext cx="214488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4. Concentración y extranjerización de tierras productivas en Colombia</a:t>
            </a:r>
            <a:endParaRPr lang="es-CO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070578" y="1873674"/>
            <a:ext cx="3567289" cy="1072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Principales </a:t>
            </a:r>
            <a:br>
              <a:rPr lang="en" sz="2000" dirty="0"/>
            </a:br>
            <a:r>
              <a:rPr lang="en" sz="2000" dirty="0"/>
              <a:t>problemas</a:t>
            </a:r>
            <a:br>
              <a:rPr lang="en" sz="2000" dirty="0"/>
            </a:br>
            <a:r>
              <a:rPr lang="en" sz="2000" dirty="0"/>
              <a:t>(palabras clave)</a:t>
            </a:r>
            <a:endParaRPr sz="2000"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4785991" y="401679"/>
            <a:ext cx="1129387" cy="368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Informalidad</a:t>
            </a:r>
            <a:endParaRPr dirty="0"/>
          </a:p>
        </p:txBody>
      </p:sp>
      <p:sp>
        <p:nvSpPr>
          <p:cNvPr id="251" name="Google Shape;251;p34"/>
          <p:cNvSpPr/>
          <p:nvPr/>
        </p:nvSpPr>
        <p:spPr>
          <a:xfrm rot="10798982">
            <a:off x="100392" y="303481"/>
            <a:ext cx="4120433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95618" y="3517140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189530" y="118624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302380" y="211867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0;p34">
            <a:extLst>
              <a:ext uri="{FF2B5EF4-FFF2-40B4-BE49-F238E27FC236}">
                <a16:creationId xmlns:a16="http://schemas.microsoft.com/office/drawing/2014/main" id="{0F625041-3EE0-FEA7-D79D-70600799A595}"/>
              </a:ext>
            </a:extLst>
          </p:cNvPr>
          <p:cNvSpPr txBox="1">
            <a:spLocks/>
          </p:cNvSpPr>
          <p:nvPr/>
        </p:nvSpPr>
        <p:spPr>
          <a:xfrm>
            <a:off x="3879619" y="1224584"/>
            <a:ext cx="185187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Violencia</a:t>
            </a:r>
          </a:p>
        </p:txBody>
      </p:sp>
      <p:sp>
        <p:nvSpPr>
          <p:cNvPr id="3" name="Google Shape;250;p34">
            <a:extLst>
              <a:ext uri="{FF2B5EF4-FFF2-40B4-BE49-F238E27FC236}">
                <a16:creationId xmlns:a16="http://schemas.microsoft.com/office/drawing/2014/main" id="{A0D04AFA-7EE4-1C65-0862-172F7E49FE45}"/>
              </a:ext>
            </a:extLst>
          </p:cNvPr>
          <p:cNvSpPr txBox="1">
            <a:spLocks/>
          </p:cNvSpPr>
          <p:nvPr/>
        </p:nvSpPr>
        <p:spPr>
          <a:xfrm>
            <a:off x="452036" y="2119592"/>
            <a:ext cx="185187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Frontera agrícola</a:t>
            </a:r>
          </a:p>
        </p:txBody>
      </p:sp>
      <p:sp>
        <p:nvSpPr>
          <p:cNvPr id="4" name="Google Shape;250;p34">
            <a:extLst>
              <a:ext uri="{FF2B5EF4-FFF2-40B4-BE49-F238E27FC236}">
                <a16:creationId xmlns:a16="http://schemas.microsoft.com/office/drawing/2014/main" id="{4B5C8583-DBFB-2FCC-8057-5B11C4CDEEBB}"/>
              </a:ext>
            </a:extLst>
          </p:cNvPr>
          <p:cNvSpPr txBox="1">
            <a:spLocks/>
          </p:cNvSpPr>
          <p:nvPr/>
        </p:nvSpPr>
        <p:spPr>
          <a:xfrm>
            <a:off x="952322" y="1409030"/>
            <a:ext cx="2377899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Concentración de la tierra</a:t>
            </a:r>
          </a:p>
        </p:txBody>
      </p:sp>
      <p:sp>
        <p:nvSpPr>
          <p:cNvPr id="5" name="Google Shape;250;p34">
            <a:extLst>
              <a:ext uri="{FF2B5EF4-FFF2-40B4-BE49-F238E27FC236}">
                <a16:creationId xmlns:a16="http://schemas.microsoft.com/office/drawing/2014/main" id="{B91ADFB4-BE17-0F7E-F37C-9B88E304ACA6}"/>
              </a:ext>
            </a:extLst>
          </p:cNvPr>
          <p:cNvSpPr txBox="1">
            <a:spLocks/>
          </p:cNvSpPr>
          <p:nvPr/>
        </p:nvSpPr>
        <p:spPr>
          <a:xfrm>
            <a:off x="6356770" y="2412806"/>
            <a:ext cx="2307051" cy="5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Ausencia de impuestos a los latifundistas</a:t>
            </a:r>
          </a:p>
        </p:txBody>
      </p:sp>
      <p:sp>
        <p:nvSpPr>
          <p:cNvPr id="6" name="Google Shape;250;p34">
            <a:extLst>
              <a:ext uri="{FF2B5EF4-FFF2-40B4-BE49-F238E27FC236}">
                <a16:creationId xmlns:a16="http://schemas.microsoft.com/office/drawing/2014/main" id="{5CA6EFEC-9864-3227-5A8A-09C8E7025A2D}"/>
              </a:ext>
            </a:extLst>
          </p:cNvPr>
          <p:cNvSpPr txBox="1">
            <a:spLocks/>
          </p:cNvSpPr>
          <p:nvPr/>
        </p:nvSpPr>
        <p:spPr>
          <a:xfrm>
            <a:off x="4336819" y="3132363"/>
            <a:ext cx="105103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Conflictos</a:t>
            </a:r>
          </a:p>
        </p:txBody>
      </p:sp>
      <p:sp>
        <p:nvSpPr>
          <p:cNvPr id="7" name="Google Shape;250;p34">
            <a:extLst>
              <a:ext uri="{FF2B5EF4-FFF2-40B4-BE49-F238E27FC236}">
                <a16:creationId xmlns:a16="http://schemas.microsoft.com/office/drawing/2014/main" id="{F2261512-6689-FF45-DCD7-C0D37F73BACB}"/>
              </a:ext>
            </a:extLst>
          </p:cNvPr>
          <p:cNvSpPr txBox="1">
            <a:spLocks/>
          </p:cNvSpPr>
          <p:nvPr/>
        </p:nvSpPr>
        <p:spPr>
          <a:xfrm>
            <a:off x="2160608" y="3689723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Terratenientes</a:t>
            </a:r>
          </a:p>
        </p:txBody>
      </p:sp>
      <p:sp>
        <p:nvSpPr>
          <p:cNvPr id="8" name="Google Shape;250;p34">
            <a:extLst>
              <a:ext uri="{FF2B5EF4-FFF2-40B4-BE49-F238E27FC236}">
                <a16:creationId xmlns:a16="http://schemas.microsoft.com/office/drawing/2014/main" id="{4C3888A6-C864-5F79-4B0B-F37FBC3A0E2E}"/>
              </a:ext>
            </a:extLst>
          </p:cNvPr>
          <p:cNvSpPr txBox="1">
            <a:spLocks/>
          </p:cNvSpPr>
          <p:nvPr/>
        </p:nvSpPr>
        <p:spPr>
          <a:xfrm>
            <a:off x="2425736" y="2616997"/>
            <a:ext cx="1085109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Distribución</a:t>
            </a:r>
          </a:p>
        </p:txBody>
      </p:sp>
      <p:sp>
        <p:nvSpPr>
          <p:cNvPr id="9" name="Google Shape;250;p34">
            <a:extLst>
              <a:ext uri="{FF2B5EF4-FFF2-40B4-BE49-F238E27FC236}">
                <a16:creationId xmlns:a16="http://schemas.microsoft.com/office/drawing/2014/main" id="{B68293C9-5B31-8077-A3AB-79FB8F6ACECB}"/>
              </a:ext>
            </a:extLst>
          </p:cNvPr>
          <p:cNvSpPr txBox="1">
            <a:spLocks/>
          </p:cNvSpPr>
          <p:nvPr/>
        </p:nvSpPr>
        <p:spPr>
          <a:xfrm>
            <a:off x="6534649" y="4370191"/>
            <a:ext cx="1536907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Extranjerización</a:t>
            </a:r>
          </a:p>
        </p:txBody>
      </p:sp>
      <p:sp>
        <p:nvSpPr>
          <p:cNvPr id="10" name="Google Shape;250;p34">
            <a:extLst>
              <a:ext uri="{FF2B5EF4-FFF2-40B4-BE49-F238E27FC236}">
                <a16:creationId xmlns:a16="http://schemas.microsoft.com/office/drawing/2014/main" id="{F83C2537-D199-57CC-039B-273DB7D1BE3D}"/>
              </a:ext>
            </a:extLst>
          </p:cNvPr>
          <p:cNvSpPr txBox="1">
            <a:spLocks/>
          </p:cNvSpPr>
          <p:nvPr/>
        </p:nvSpPr>
        <p:spPr>
          <a:xfrm>
            <a:off x="1681107" y="503774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Baldíos</a:t>
            </a:r>
          </a:p>
        </p:txBody>
      </p:sp>
      <p:sp>
        <p:nvSpPr>
          <p:cNvPr id="11" name="Google Shape;250;p34">
            <a:extLst>
              <a:ext uri="{FF2B5EF4-FFF2-40B4-BE49-F238E27FC236}">
                <a16:creationId xmlns:a16="http://schemas.microsoft.com/office/drawing/2014/main" id="{12BBD47F-044A-58E1-3FE8-EDF6954BF60C}"/>
              </a:ext>
            </a:extLst>
          </p:cNvPr>
          <p:cNvSpPr txBox="1">
            <a:spLocks/>
          </p:cNvSpPr>
          <p:nvPr/>
        </p:nvSpPr>
        <p:spPr>
          <a:xfrm>
            <a:off x="4321264" y="3851852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Ocupación</a:t>
            </a:r>
          </a:p>
        </p:txBody>
      </p:sp>
      <p:sp>
        <p:nvSpPr>
          <p:cNvPr id="12" name="Google Shape;250;p34">
            <a:extLst>
              <a:ext uri="{FF2B5EF4-FFF2-40B4-BE49-F238E27FC236}">
                <a16:creationId xmlns:a16="http://schemas.microsoft.com/office/drawing/2014/main" id="{7A3FCE38-32F4-369F-F998-0043B2D4051C}"/>
              </a:ext>
            </a:extLst>
          </p:cNvPr>
          <p:cNvSpPr txBox="1">
            <a:spLocks/>
          </p:cNvSpPr>
          <p:nvPr/>
        </p:nvSpPr>
        <p:spPr>
          <a:xfrm>
            <a:off x="6545938" y="3518450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Acceso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6DEC5B-E3D8-1A3C-A21B-E5917CAE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199" y="118624"/>
            <a:ext cx="1185186" cy="118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4A79CA7-9620-38FF-F339-39A6CFA4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8" y="4143126"/>
            <a:ext cx="823022" cy="8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32BE74-E813-85E1-6F26-258953F1C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24" y="2481982"/>
            <a:ext cx="1041661" cy="10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1D7FF50-EE55-8EC5-F6B1-D159F72C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65" y="2985890"/>
            <a:ext cx="919448" cy="9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792D54C-B3D0-BBC5-BBD0-AB044D33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08" y="1024458"/>
            <a:ext cx="867460" cy="86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355FE57-F6ED-558A-BD80-05D389A0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84" y="3995197"/>
            <a:ext cx="823022" cy="8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texto de los libros</a:t>
            </a:r>
            <a:endParaRPr dirty="0"/>
          </a:p>
        </p:txBody>
      </p:sp>
      <p:grpSp>
        <p:nvGrpSpPr>
          <p:cNvPr id="267" name="Google Shape;267;p35"/>
          <p:cNvGrpSpPr/>
          <p:nvPr/>
        </p:nvGrpSpPr>
        <p:grpSpPr>
          <a:xfrm>
            <a:off x="-199152" y="-10707"/>
            <a:ext cx="2373786" cy="634779"/>
            <a:chOff x="1196025" y="2012250"/>
            <a:chExt cx="2821234" cy="727040"/>
          </a:xfrm>
        </p:grpSpPr>
        <p:sp>
          <p:nvSpPr>
            <p:cNvPr id="268" name="Google Shape;268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273" name="Google Shape;273;p35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A63A40-15F9-AE3B-A90E-9AB65222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0" y="2996780"/>
            <a:ext cx="7512436" cy="1009702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122EAC1B-3A1A-AB84-EFE8-82DA260C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430" y="1197535"/>
            <a:ext cx="7425995" cy="1798133"/>
          </a:xfrm>
        </p:spPr>
        <p:txBody>
          <a:bodyPr/>
          <a:lstStyle/>
          <a:p>
            <a:pPr marL="139700" indent="0" algn="l">
              <a:buNone/>
            </a:pPr>
            <a:r>
              <a:rPr lang="en-US" dirty="0" err="1"/>
              <a:t>pdf_search_LIBROS</a:t>
            </a:r>
            <a:r>
              <a:rPr lang="en-US" dirty="0"/>
              <a:t> = Path("LIBROS/").glob("*.pdf")</a:t>
            </a:r>
          </a:p>
          <a:p>
            <a:pPr marL="139700" indent="0" algn="l">
              <a:buNone/>
            </a:pPr>
            <a:r>
              <a:rPr lang="en-US" dirty="0" err="1"/>
              <a:t>pdf_files_LIBROS</a:t>
            </a:r>
            <a:r>
              <a:rPr lang="en-US" dirty="0"/>
              <a:t> = [str(</a:t>
            </a:r>
            <a:r>
              <a:rPr lang="en-US" dirty="0" err="1"/>
              <a:t>file.absolute</a:t>
            </a:r>
            <a:r>
              <a:rPr lang="en-US" dirty="0"/>
              <a:t>()) for file in </a:t>
            </a:r>
            <a:r>
              <a:rPr lang="en-US" dirty="0" err="1"/>
              <a:t>pdf_search_LIBROS</a:t>
            </a:r>
            <a:r>
              <a:rPr lang="en-US" dirty="0"/>
              <a:t>]</a:t>
            </a:r>
          </a:p>
          <a:p>
            <a:pPr marL="139700" indent="0" algn="l">
              <a:buNone/>
            </a:pPr>
            <a:r>
              <a:rPr lang="en-US" dirty="0"/>
              <a:t>for pdf in </a:t>
            </a:r>
            <a:r>
              <a:rPr lang="en-US" dirty="0" err="1"/>
              <a:t>pdf_files_LIBROS</a:t>
            </a:r>
            <a:r>
              <a:rPr lang="en-US" dirty="0"/>
              <a:t>:</a:t>
            </a:r>
          </a:p>
          <a:p>
            <a:pPr marL="139700" indent="0" algn="l">
              <a:buNone/>
            </a:pPr>
            <a:r>
              <a:rPr lang="en-US" dirty="0"/>
              <a:t>    with </a:t>
            </a:r>
            <a:r>
              <a:rPr lang="en-US" dirty="0" err="1"/>
              <a:t>fitz.open</a:t>
            </a:r>
            <a:r>
              <a:rPr lang="en-US" dirty="0"/>
              <a:t>(pdf) as doc:</a:t>
            </a:r>
          </a:p>
          <a:p>
            <a:pPr marL="139700" indent="0" algn="l">
              <a:buNone/>
            </a:pPr>
            <a:r>
              <a:rPr lang="en-US" dirty="0"/>
              <a:t>        text = ""</a:t>
            </a:r>
          </a:p>
          <a:p>
            <a:pPr marL="139700" indent="0" algn="l">
              <a:buNone/>
            </a:pPr>
            <a:r>
              <a:rPr lang="en-US" dirty="0"/>
              <a:t>        for page in doc:</a:t>
            </a:r>
          </a:p>
          <a:p>
            <a:pPr marL="139700" indent="0" algn="l">
              <a:buNone/>
            </a:pPr>
            <a:r>
              <a:rPr lang="en-US" dirty="0"/>
              <a:t>            text += </a:t>
            </a:r>
            <a:r>
              <a:rPr lang="en-US" dirty="0" err="1"/>
              <a:t>page.get_text</a:t>
            </a:r>
            <a:r>
              <a:rPr lang="en-US" dirty="0"/>
              <a:t>()</a:t>
            </a:r>
          </a:p>
          <a:p>
            <a:pPr marL="139700" indent="0" algn="l">
              <a:buNone/>
            </a:pPr>
            <a:r>
              <a:rPr lang="en-US" dirty="0"/>
              <a:t>        LIBROS_1.append(text)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Algunos resultados</a:t>
            </a:r>
            <a:endParaRPr dirty="0"/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l="24440" r="2444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93" name="Google Shape;293;p3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Treemap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1A0DB7-D61F-720F-A988-53186B73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22" y="1322253"/>
            <a:ext cx="5967201" cy="31259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A08E0E-5459-6A9D-E820-06110E7A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1152680"/>
            <a:ext cx="6960690" cy="360203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547EC68D-8F97-41AB-47FF-8EB7B389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</p:spPr>
        <p:txBody>
          <a:bodyPr/>
          <a:lstStyle/>
          <a:p>
            <a:r>
              <a:rPr lang="es-ES" dirty="0"/>
              <a:t>Gráfico de dispersión de palabras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949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547EC68D-8F97-41AB-47FF-8EB7B389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33" y="1353362"/>
            <a:ext cx="3468460" cy="1262239"/>
          </a:xfrm>
        </p:spPr>
        <p:txBody>
          <a:bodyPr/>
          <a:lstStyle/>
          <a:p>
            <a:pPr algn="ctr"/>
            <a:r>
              <a:rPr lang="es-ES" dirty="0"/>
              <a:t>Gráfico </a:t>
            </a:r>
            <a:r>
              <a:rPr lang="es-ES" dirty="0" err="1"/>
              <a:t>wordcloud</a:t>
            </a:r>
            <a:br>
              <a:rPr lang="es-ES" dirty="0"/>
            </a:br>
            <a:r>
              <a:rPr lang="es-ES" dirty="0"/>
              <a:t>Colombia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AE81E2-40F9-4B66-6E5E-D76750B0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35" y="106904"/>
            <a:ext cx="3550435" cy="48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6B8236-3F73-FFE9-9EDC-0785BB2F8D51}"/>
              </a:ext>
            </a:extLst>
          </p:cNvPr>
          <p:cNvSpPr txBox="1">
            <a:spLocks/>
          </p:cNvSpPr>
          <p:nvPr/>
        </p:nvSpPr>
        <p:spPr>
          <a:xfrm>
            <a:off x="4838569" y="2393051"/>
            <a:ext cx="3352931" cy="17981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ctr"/>
            <a:r>
              <a:rPr lang="en-US" dirty="0">
                <a:solidFill>
                  <a:schemeClr val="lt2"/>
                </a:solidFill>
                <a:latin typeface="Nunito"/>
              </a:rPr>
              <a:t>¿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Cuál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es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el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punto de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atención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de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los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Nunito"/>
              </a:rPr>
              <a:t>autores</a:t>
            </a:r>
            <a:r>
              <a:rPr lang="en-US" sz="1300" dirty="0">
                <a:solidFill>
                  <a:schemeClr val="lt2"/>
                </a:solidFill>
                <a:latin typeface="Nunito"/>
              </a:rPr>
              <a:t>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B01926-7006-26A5-551D-A34C6C72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91" y="2775815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28759"/>
      </p:ext>
    </p:extLst>
  </p:cSld>
  <p:clrMapOvr>
    <a:masterClrMapping/>
  </p:clrMapOvr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658</Words>
  <Application>Microsoft Office PowerPoint</Application>
  <PresentationFormat>Presentación en pantalla (16:9)</PresentationFormat>
  <Paragraphs>151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EB Garamond</vt:lpstr>
      <vt:lpstr>Nunito</vt:lpstr>
      <vt:lpstr>Agronomy Business Plan by Slidesgo</vt:lpstr>
      <vt:lpstr>El problema de la tierra en Colombia vista desde sus reformas agrarias</vt:lpstr>
      <vt:lpstr>Contenido</vt:lpstr>
      <vt:lpstr>Libros para entender el problema de la tierra en Colombia</vt:lpstr>
      <vt:lpstr>Principales  problemas (palabras clave)</vt:lpstr>
      <vt:lpstr>Análisis de texto de los libros</vt:lpstr>
      <vt:lpstr>Algunos resultados</vt:lpstr>
      <vt:lpstr>Treemap</vt:lpstr>
      <vt:lpstr>Gráfico de dispersión de palabras</vt:lpstr>
      <vt:lpstr>Gráfico wordcloud Colombia</vt:lpstr>
      <vt:lpstr>¿Qué dicen los datos?</vt:lpstr>
      <vt:lpstr>Victimas</vt:lpstr>
      <vt:lpstr>Victimas</vt:lpstr>
      <vt:lpstr>Desplazamiento forzado histórico</vt:lpstr>
      <vt:lpstr>Desplazamiento forzado histórico</vt:lpstr>
      <vt:lpstr>Solicitudes Restitución</vt:lpstr>
      <vt:lpstr>Victimas</vt:lpstr>
      <vt:lpstr>Reformas agrarias en Colombia</vt:lpstr>
      <vt:lpstr>Análisis de texto: Reformas agrarias</vt:lpstr>
      <vt:lpstr>Resultados</vt:lpstr>
      <vt:lpstr>Treemap</vt:lpstr>
      <vt:lpstr>Gráfico de dispersión de palabras</vt:lpstr>
      <vt:lpstr>Gráfico wordcloud Colombia  Principales diferencias:  Seguridad propiedad Baldíos Desarrollo conflicto ganadería</vt:lpstr>
      <vt:lpstr>Términos importantes en el tiempo</vt:lpstr>
      <vt:lpstr>Términos importantes en el tiempo</vt:lpstr>
      <vt:lpstr>Términos importantes en el tiempo</vt:lpstr>
      <vt:lpstr>Términos importantes en el tiempo</vt:lpstr>
      <vt:lpstr>Conclusiones</vt:lpstr>
      <vt:lpstr>¿Qué más hacer?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problema de la tierra en Colombia vista desde sus reformas agrarias</dc:title>
  <dc:creator>LENOVO</dc:creator>
  <cp:lastModifiedBy>Ana María Gaona Gómez</cp:lastModifiedBy>
  <cp:revision>3</cp:revision>
  <dcterms:modified xsi:type="dcterms:W3CDTF">2022-11-25T21:32:55Z</dcterms:modified>
</cp:coreProperties>
</file>